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0" r:id="rId2"/>
    <p:sldId id="281" r:id="rId3"/>
    <p:sldId id="276" r:id="rId4"/>
    <p:sldId id="260" r:id="rId5"/>
    <p:sldId id="279" r:id="rId6"/>
    <p:sldId id="27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F07"/>
    <a:srgbClr val="FD715B"/>
    <a:srgbClr val="000B91"/>
    <a:srgbClr val="0000FF"/>
    <a:srgbClr val="00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9"/>
    <p:restoredTop sz="94733"/>
  </p:normalViewPr>
  <p:slideViewPr>
    <p:cSldViewPr snapToGrid="0" snapToObjects="1">
      <p:cViewPr varScale="1">
        <p:scale>
          <a:sx n="156" d="100"/>
          <a:sy n="156" d="100"/>
        </p:scale>
        <p:origin x="-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52279-B0B6-1045-B0B6-D29719D6866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C1D5-3944-394F-9494-7A37F387D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173 billion years of branch length in this phylogeny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173 billion years of branch length in this phylogeny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Shane is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Ati</a:t>
            </a:r>
            <a:r>
              <a:rPr lang="en-US" dirty="0" smtClean="0"/>
              <a:t> </a:t>
            </a:r>
            <a:r>
              <a:rPr lang="en-US" dirty="0" err="1" smtClean="0"/>
              <a:t>HauNui</a:t>
            </a:r>
            <a:r>
              <a:rPr lang="en-US" dirty="0" smtClean="0"/>
              <a:t>-a-</a:t>
            </a:r>
            <a:r>
              <a:rPr lang="en-US" dirty="0" err="1" smtClean="0"/>
              <a:t>Paparangi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Whanganui</a:t>
            </a:r>
            <a:r>
              <a:rPr lang="en-US" baseline="0" dirty="0" smtClean="0"/>
              <a:t>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ADD9-5AE2-F349-95AD-8C8903065CB9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8" Type="http://schemas.openxmlformats.org/officeDocument/2006/relationships/image" Target="../media/image10.png"/><Relationship Id="rId9" Type="http://schemas.openxmlformats.org/officeDocument/2006/relationships/image" Target="../media/image11.tiff"/><Relationship Id="rId10" Type="http://schemas.openxmlformats.org/officeDocument/2006/relationships/image" Target="../media/image12.tiff"/><Relationship Id="rId11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01668" y="999066"/>
            <a:ext cx="3376656" cy="54721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 smtClean="0"/>
              <a:t>Macroevolutionary dispersal:</a:t>
            </a:r>
            <a:endParaRPr lang="en-US" sz="2200" dirty="0"/>
          </a:p>
        </p:txBody>
      </p:sp>
      <p:sp>
        <p:nvSpPr>
          <p:cNvPr id="12" name="Rectangle 11"/>
          <p:cNvSpPr/>
          <p:nvPr/>
        </p:nvSpPr>
        <p:spPr>
          <a:xfrm>
            <a:off x="0" y="643160"/>
            <a:ext cx="9144000" cy="350075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43160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From miracle to mechanism in biogeography</a:t>
            </a:r>
            <a:endParaRPr lang="en-US" sz="3600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66846" y="1382934"/>
            <a:ext cx="4019768" cy="3779792"/>
            <a:chOff x="1686939" y="1418978"/>
            <a:chExt cx="4938823" cy="464398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D102880E-C681-0C4D-887A-C3913CFC0EE3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87" r="2693"/>
            <a:stretch/>
          </p:blipFill>
          <p:spPr bwMode="auto">
            <a:xfrm>
              <a:off x="1686939" y="1600008"/>
              <a:ext cx="4752482" cy="4462951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71BBE7E-9F91-A344-8008-872EFFBC7E75}"/>
                </a:ext>
              </a:extLst>
            </p:cNvPr>
            <p:cNvSpPr txBox="1"/>
            <p:nvPr/>
          </p:nvSpPr>
          <p:spPr>
            <a:xfrm>
              <a:off x="2330429" y="5360341"/>
              <a:ext cx="4295333" cy="68066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 0                5,000           10,000          15,000         20,000</a:t>
              </a:r>
            </a:p>
            <a:p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                     distance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between biomes (km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</a:p>
            <a:p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A3C4C95-56DC-0346-85AD-A31ED239FD0C}"/>
                </a:ext>
              </a:extLst>
            </p:cNvPr>
            <p:cNvSpPr txBox="1"/>
            <p:nvPr/>
          </p:nvSpPr>
          <p:spPr>
            <a:xfrm rot="16200000">
              <a:off x="-224851" y="3373552"/>
              <a:ext cx="4362922" cy="453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 # dispersal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events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       1      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10  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 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100      </a:t>
              </a:r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   1,000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10,000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ADC22B7F-6B35-A540-947C-CBAA73A0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975" y="1382933"/>
            <a:ext cx="4119038" cy="2443628"/>
          </a:xfrm>
          <a:prstGeom prst="rect">
            <a:avLst/>
          </a:prstGeom>
          <a:ln>
            <a:noFill/>
          </a:ln>
        </p:spPr>
      </p:pic>
      <p:sp>
        <p:nvSpPr>
          <p:cNvPr id="43" name="Title 6"/>
          <p:cNvSpPr txBox="1">
            <a:spLocks/>
          </p:cNvSpPr>
          <p:nvPr/>
        </p:nvSpPr>
        <p:spPr>
          <a:xfrm>
            <a:off x="4902847" y="997236"/>
            <a:ext cx="3452481" cy="419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/>
              <a:t>Historical biogeography method:</a:t>
            </a:r>
            <a:endParaRPr lang="en-US" sz="18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932E40DB-C3B5-7947-8D3D-68F3409F97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25" b="9563"/>
          <a:stretch/>
        </p:blipFill>
        <p:spPr>
          <a:xfrm>
            <a:off x="5000584" y="3639686"/>
            <a:ext cx="3213345" cy="3658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914" y="5162726"/>
            <a:ext cx="5463086" cy="1644630"/>
          </a:xfrm>
          <a:prstGeom prst="rect">
            <a:avLst/>
          </a:prstGeom>
        </p:spPr>
      </p:pic>
      <p:sp>
        <p:nvSpPr>
          <p:cNvPr id="14" name="Left Arrow 13"/>
          <p:cNvSpPr/>
          <p:nvPr/>
        </p:nvSpPr>
        <p:spPr>
          <a:xfrm rot="19778160">
            <a:off x="3931914" y="2257641"/>
            <a:ext cx="896451" cy="589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6"/>
          <p:cNvSpPr txBox="1">
            <a:spLocks/>
          </p:cNvSpPr>
          <p:nvPr/>
        </p:nvSpPr>
        <p:spPr>
          <a:xfrm>
            <a:off x="5000584" y="4590857"/>
            <a:ext cx="4357290" cy="8063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Bayesian Biogeographical Stochastic Mapping:</a:t>
            </a:r>
            <a:endParaRPr lang="en-US" sz="1600" dirty="0"/>
          </a:p>
        </p:txBody>
      </p:sp>
      <p:sp>
        <p:nvSpPr>
          <p:cNvPr id="52" name="Left Arrow 51"/>
          <p:cNvSpPr/>
          <p:nvPr/>
        </p:nvSpPr>
        <p:spPr>
          <a:xfrm rot="1821840" flipH="1">
            <a:off x="4141513" y="4469002"/>
            <a:ext cx="896451" cy="58931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4967975" y="1382933"/>
            <a:ext cx="4167884" cy="2622568"/>
            <a:chOff x="4967975" y="1382933"/>
            <a:chExt cx="4167884" cy="2622568"/>
          </a:xfrm>
        </p:grpSpPr>
        <p:sp>
          <p:nvSpPr>
            <p:cNvPr id="17" name="Rectangle 16"/>
            <p:cNvSpPr/>
            <p:nvPr/>
          </p:nvSpPr>
          <p:spPr>
            <a:xfrm>
              <a:off x="7581100" y="3820835"/>
              <a:ext cx="1554759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75000"/>
                    </a:schemeClr>
                  </a:solidFill>
                </a:rPr>
                <a:t>Garcia-R &amp; Matzke (2021)</a:t>
              </a:r>
              <a:r>
                <a:rPr lang="en-US" sz="600" dirty="0" smtClean="0">
                  <a:solidFill>
                    <a:schemeClr val="bg1">
                      <a:lumMod val="75000"/>
                    </a:schemeClr>
                  </a:solidFill>
                </a:rPr>
                <a:t>. </a:t>
              </a:r>
              <a:r>
                <a:rPr lang="en-US" sz="600" i="1" dirty="0" smtClean="0">
                  <a:solidFill>
                    <a:schemeClr val="bg1">
                      <a:lumMod val="75000"/>
                    </a:schemeClr>
                  </a:solidFill>
                </a:rPr>
                <a:t>J. Biogeography.</a:t>
              </a:r>
              <a:endParaRPr lang="en-US" sz="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67975" y="1382933"/>
              <a:ext cx="4119038" cy="262256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/>
          <p:cNvSpPr/>
          <p:nvPr/>
        </p:nvSpPr>
        <p:spPr>
          <a:xfrm>
            <a:off x="2011964" y="1552816"/>
            <a:ext cx="1857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Preliminary data (</a:t>
            </a:r>
            <a:r>
              <a:rPr lang="en-US" sz="1000" i="1" dirty="0" smtClean="0">
                <a:solidFill>
                  <a:schemeClr val="bg1">
                    <a:lumMod val="65000"/>
                  </a:schemeClr>
                </a:solidFill>
              </a:rPr>
              <a:t>BioGeoBEARS</a:t>
            </a: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953760" y="1709483"/>
            <a:ext cx="19160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(Phylogeny: 16,309 plant species,</a:t>
            </a:r>
          </a:p>
          <a:p>
            <a:pPr algn="r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173 billion years of branch length, from Zanne et al. 2013)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367631" y="2955280"/>
            <a:ext cx="2417777" cy="1481711"/>
          </a:xfrm>
          <a:prstGeom prst="rect">
            <a:avLst/>
          </a:prstGeom>
          <a:noFill/>
          <a:ln w="63500">
            <a:solidFill>
              <a:srgbClr val="FC0F07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367631" y="2432060"/>
            <a:ext cx="2430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C0F07"/>
                </a:solidFill>
              </a:rPr>
              <a:t>“Miracles”:</a:t>
            </a:r>
          </a:p>
          <a:p>
            <a:pPr algn="ctr"/>
            <a:r>
              <a:rPr lang="en-US" sz="1400" b="1" dirty="0" smtClean="0">
                <a:solidFill>
                  <a:srgbClr val="FC0F07"/>
                </a:solidFill>
              </a:rPr>
              <a:t>Long-distance dispersal (LDD)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6846" y="5282673"/>
            <a:ext cx="33458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C0F07"/>
                </a:solidFill>
              </a:rPr>
              <a:t>Core question: </a:t>
            </a:r>
            <a:r>
              <a:rPr lang="en-US" dirty="0" smtClean="0">
                <a:solidFill>
                  <a:srgbClr val="FC0F07"/>
                </a:solidFill>
              </a:rPr>
              <a:t>To </a:t>
            </a:r>
            <a:r>
              <a:rPr lang="en-US" dirty="0">
                <a:solidFill>
                  <a:srgbClr val="FC0F07"/>
                </a:solidFill>
              </a:rPr>
              <a:t>what extent </a:t>
            </a:r>
            <a:r>
              <a:rPr lang="en-US" dirty="0" smtClean="0">
                <a:solidFill>
                  <a:srgbClr val="FC0F07"/>
                </a:solidFill>
              </a:rPr>
              <a:t>is “</a:t>
            </a:r>
            <a:r>
              <a:rPr lang="en-US" dirty="0">
                <a:solidFill>
                  <a:srgbClr val="FC0F07"/>
                </a:solidFill>
              </a:rPr>
              <a:t>random,” “miraculous” long-distance </a:t>
            </a:r>
            <a:r>
              <a:rPr lang="en-US" dirty="0" smtClean="0">
                <a:solidFill>
                  <a:srgbClr val="FC0F07"/>
                </a:solidFill>
              </a:rPr>
              <a:t>dispersal actually </a:t>
            </a:r>
            <a:r>
              <a:rPr lang="en-US" dirty="0">
                <a:solidFill>
                  <a:srgbClr val="FC0F07"/>
                </a:solidFill>
              </a:rPr>
              <a:t>statistically </a:t>
            </a:r>
            <a:r>
              <a:rPr lang="en-US" dirty="0" smtClean="0">
                <a:solidFill>
                  <a:srgbClr val="FC0F07"/>
                </a:solidFill>
              </a:rPr>
              <a:t>predictable, and thus </a:t>
            </a:r>
            <a:r>
              <a:rPr lang="en-US" b="1" u="sng" dirty="0" smtClean="0">
                <a:solidFill>
                  <a:srgbClr val="FC0F07"/>
                </a:solidFill>
              </a:rPr>
              <a:t>understandable</a:t>
            </a:r>
            <a:r>
              <a:rPr lang="en-US" b="1" dirty="0" smtClean="0">
                <a:solidFill>
                  <a:srgbClr val="FC0F07"/>
                </a:solidFill>
              </a:rPr>
              <a:t>?</a:t>
            </a:r>
            <a:endParaRPr lang="en-US" b="1" dirty="0">
              <a:solidFill>
                <a:srgbClr val="FC0F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0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4" grpId="0" animBg="1"/>
      <p:bldP spid="50" grpId="0"/>
      <p:bldP spid="52" grpId="0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4132" y="2370588"/>
            <a:ext cx="5098928" cy="421867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 dirty="0" smtClean="0"/>
              <a:t>Long-Distance Dispersal: a core puzzle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643160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Why are these “miracles” interesting?</a:t>
            </a:r>
            <a:endParaRPr lang="en-US" sz="3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13397" y="726623"/>
            <a:ext cx="5086337" cy="1556438"/>
            <a:chOff x="3927968" y="4971791"/>
            <a:chExt cx="5086337" cy="1556438"/>
          </a:xfrm>
        </p:grpSpPr>
        <p:grpSp>
          <p:nvGrpSpPr>
            <p:cNvPr id="13" name="Group 12"/>
            <p:cNvGrpSpPr/>
            <p:nvPr/>
          </p:nvGrpSpPr>
          <p:grpSpPr>
            <a:xfrm>
              <a:off x="3983081" y="5046387"/>
              <a:ext cx="4989721" cy="1481842"/>
              <a:chOff x="3983081" y="5046387"/>
              <a:chExt cx="4989721" cy="1481842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129577" y="5046387"/>
                <a:ext cx="386377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b="1" dirty="0"/>
                  <a:t>JRSNZ Special issue call for papers: Evolutionary Biogeography of Aotearoa New Zealand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400802" y="6343563"/>
                <a:ext cx="4572000" cy="18466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/>
                <a:r>
                  <a:rPr lang="en-US" sz="600" dirty="0">
                    <a:solidFill>
                      <a:schemeClr val="bg1">
                        <a:lumMod val="75000"/>
                      </a:schemeClr>
                    </a:solidFill>
                  </a:rPr>
                  <a:t>https://www.royalsociety.org.nz/news/jrsnz-special-issue-call-for-papers-evolutionary-biogeography-of-aotearoa-new-</a:t>
                </a:r>
                <a:r>
                  <a:rPr lang="en-US" sz="600" dirty="0" smtClean="0">
                    <a:solidFill>
                      <a:schemeClr val="bg1">
                        <a:lumMod val="75000"/>
                      </a:schemeClr>
                    </a:solidFill>
                  </a:rPr>
                  <a:t>zealand </a:t>
                </a:r>
                <a:endParaRPr lang="en-US" sz="6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3081" y="5895623"/>
                <a:ext cx="4964820" cy="472840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19561" y="5046387"/>
                <a:ext cx="1058070" cy="78064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2397" y="5569607"/>
                <a:ext cx="1075451" cy="170933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3927968" y="4971791"/>
              <a:ext cx="5086337" cy="155643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270" y="828193"/>
            <a:ext cx="2864090" cy="2466968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7846920" y="4586126"/>
            <a:ext cx="1009005" cy="126573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7083736" y="4586126"/>
            <a:ext cx="892998" cy="107464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946837" y="4271407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8680615" y="4219792"/>
            <a:ext cx="29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 flipH="1" flipV="1">
            <a:off x="6816810" y="4589124"/>
            <a:ext cx="1030110" cy="126273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657695" y="4279986"/>
            <a:ext cx="31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6816810" y="6289686"/>
            <a:ext cx="3182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8531926" y="6272684"/>
            <a:ext cx="2973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62" name="Straight Arrow Connector 161"/>
          <p:cNvCxnSpPr/>
          <p:nvPr/>
        </p:nvCxnSpPr>
        <p:spPr>
          <a:xfrm>
            <a:off x="7265066" y="6481786"/>
            <a:ext cx="116557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6805609" y="6014659"/>
            <a:ext cx="2082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1200" dirty="0" smtClean="0"/>
              <a:t>…</a:t>
            </a:r>
            <a:r>
              <a:rPr lang="en-US" sz="1200" dirty="0" smtClean="0"/>
              <a:t>suggests one long dispersal:</a:t>
            </a:r>
            <a:endParaRPr lang="en-US" sz="1200" dirty="0"/>
          </a:p>
        </p:txBody>
      </p:sp>
      <p:sp>
        <p:nvSpPr>
          <p:cNvPr id="174" name="Rectangle 173"/>
          <p:cNvSpPr/>
          <p:nvPr/>
        </p:nvSpPr>
        <p:spPr>
          <a:xfrm>
            <a:off x="368510" y="2753203"/>
            <a:ext cx="49648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Is </a:t>
            </a:r>
            <a:r>
              <a:rPr lang="en-US" dirty="0"/>
              <a:t>“luck” </a:t>
            </a:r>
            <a:r>
              <a:rPr lang="en-US" dirty="0" smtClean="0"/>
              <a:t>science? Can we “explain” anything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Computer </a:t>
            </a:r>
            <a:r>
              <a:rPr lang="en-US" dirty="0"/>
              <a:t>models no different: they will happily infer “dispersal</a:t>
            </a:r>
            <a:r>
              <a:rPr lang="en-US" dirty="0" smtClean="0"/>
              <a:t>”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Alternatives:</a:t>
            </a:r>
            <a:endParaRPr lang="en-US" dirty="0"/>
          </a:p>
        </p:txBody>
      </p:sp>
      <p:sp>
        <p:nvSpPr>
          <p:cNvPr id="188" name="Rectangle 187"/>
          <p:cNvSpPr/>
          <p:nvPr/>
        </p:nvSpPr>
        <p:spPr>
          <a:xfrm>
            <a:off x="6703870" y="3998085"/>
            <a:ext cx="227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Living-only phylogeny:</a:t>
            </a:r>
            <a:endParaRPr lang="en-US" dirty="0"/>
          </a:p>
        </p:txBody>
      </p:sp>
      <p:grpSp>
        <p:nvGrpSpPr>
          <p:cNvPr id="191" name="Group 190"/>
          <p:cNvGrpSpPr/>
          <p:nvPr/>
        </p:nvGrpSpPr>
        <p:grpSpPr>
          <a:xfrm>
            <a:off x="3826092" y="4028505"/>
            <a:ext cx="2633547" cy="2745029"/>
            <a:chOff x="4290129" y="4028505"/>
            <a:chExt cx="2633547" cy="2745029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5481316" y="4630236"/>
              <a:ext cx="1162505" cy="12657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 flipV="1">
              <a:off x="4879773" y="4638377"/>
              <a:ext cx="759796" cy="10746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65" idx="2"/>
            </p:cNvCxnSpPr>
            <p:nvPr/>
          </p:nvCxnSpPr>
          <p:spPr>
            <a:xfrm flipH="1" flipV="1">
              <a:off x="5458693" y="5010291"/>
              <a:ext cx="330662" cy="55184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 flipV="1">
              <a:off x="5699506" y="4858192"/>
              <a:ext cx="289364" cy="4803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5943723" y="4801202"/>
              <a:ext cx="236084" cy="3419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6244926" y="4793061"/>
              <a:ext cx="97688" cy="1546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4734733" y="431551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302240" y="464095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540390" y="4529865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88309" y="4500183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97867" y="4480719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68511" y="426390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4604707" y="4633234"/>
              <a:ext cx="876609" cy="12627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4445591" y="4324096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4348271" y="4028505"/>
              <a:ext cx="1220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All species: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467234" y="6268061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4915490" y="6268061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349935" y="6268061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5765549" y="6268061"/>
              <a:ext cx="3266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6179667" y="6268061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6600580" y="6268061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82" name="Straight Arrow Connector 181"/>
            <p:cNvCxnSpPr/>
            <p:nvPr/>
          </p:nvCxnSpPr>
          <p:spPr>
            <a:xfrm>
              <a:off x="4734159" y="6487370"/>
              <a:ext cx="224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/>
            <p:nvPr/>
          </p:nvCxnSpPr>
          <p:spPr>
            <a:xfrm>
              <a:off x="5181050" y="6487370"/>
              <a:ext cx="224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5627158" y="6493228"/>
              <a:ext cx="224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/>
            <p:nvPr/>
          </p:nvCxnSpPr>
          <p:spPr>
            <a:xfrm>
              <a:off x="6029748" y="6487370"/>
              <a:ext cx="224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>
              <a:off x="6442891" y="6487370"/>
              <a:ext cx="22424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4471678" y="5995685"/>
              <a:ext cx="22493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mr-IN" sz="1200" dirty="0" smtClean="0"/>
                <a:t>…</a:t>
              </a:r>
              <a:r>
                <a:rPr lang="en-US" sz="1200" dirty="0" smtClean="0"/>
                <a:t>suggests many short dispersals</a:t>
              </a:r>
              <a:endParaRPr lang="en-US" sz="1200" dirty="0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4290129" y="4035126"/>
              <a:ext cx="2633547" cy="2738408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2" name="Rectangle 191"/>
          <p:cNvSpPr/>
          <p:nvPr/>
        </p:nvSpPr>
        <p:spPr>
          <a:xfrm>
            <a:off x="6720152" y="4028505"/>
            <a:ext cx="2197260" cy="273840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3826092" y="3684119"/>
            <a:ext cx="1426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Extinction:</a:t>
            </a:r>
            <a:endParaRPr lang="en-US" b="1" dirty="0"/>
          </a:p>
        </p:txBody>
      </p:sp>
      <p:grpSp>
        <p:nvGrpSpPr>
          <p:cNvPr id="197" name="Group 196">
            <a:extLst>
              <a:ext uri="{FF2B5EF4-FFF2-40B4-BE49-F238E27FC236}">
                <a16:creationId xmlns="" xmlns:a16="http://schemas.microsoft.com/office/drawing/2014/main" id="{0F49DFA2-2889-B44F-A552-6EA6B98B520D}"/>
              </a:ext>
            </a:extLst>
          </p:cNvPr>
          <p:cNvGrpSpPr/>
          <p:nvPr/>
        </p:nvGrpSpPr>
        <p:grpSpPr>
          <a:xfrm>
            <a:off x="478526" y="4397836"/>
            <a:ext cx="2688192" cy="2460163"/>
            <a:chOff x="6829880" y="1478070"/>
            <a:chExt cx="1954865" cy="1898598"/>
          </a:xfrm>
        </p:grpSpPr>
        <p:pic>
          <p:nvPicPr>
            <p:cNvPr id="199" name="Picture 198">
              <a:extLst>
                <a:ext uri="{FF2B5EF4-FFF2-40B4-BE49-F238E27FC236}">
                  <a16:creationId xmlns="" xmlns:a16="http://schemas.microsoft.com/office/drawing/2014/main" id="{BE4EFA9A-CF9E-4B4C-8E80-BC2EDF2CD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5717" y="1924182"/>
              <a:ext cx="1865613" cy="146103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="" xmlns:a16="http://schemas.microsoft.com/office/drawing/2014/main" id="{6DF14FAC-F0D9-3A41-8951-5B320E91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5717" y="2060635"/>
              <a:ext cx="1910239" cy="1153090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="" xmlns:a16="http://schemas.microsoft.com/office/drawing/2014/main" id="{8C63740A-A377-FC40-8A6E-7AB48B807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1206" t="54784" b="16908"/>
            <a:stretch/>
          </p:blipFill>
          <p:spPr>
            <a:xfrm>
              <a:off x="7685576" y="3215076"/>
              <a:ext cx="491206" cy="161592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="" xmlns:a16="http://schemas.microsoft.com/office/drawing/2014/main" id="{343982C0-21A2-724B-BF6E-2379EF1C3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56408" y="1523134"/>
              <a:ext cx="1108273" cy="401048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="" xmlns:a16="http://schemas.microsoft.com/office/drawing/2014/main" id="{C2A53854-F313-0D41-9ECB-FDD8FF7B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6143" y="1658022"/>
              <a:ext cx="1722329" cy="264722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CF146848-D207-3C4E-8D5F-C6370A61A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75" t="80958" r="60234" b="-1594"/>
            <a:stretch/>
          </p:blipFill>
          <p:spPr>
            <a:xfrm>
              <a:off x="8123129" y="3212200"/>
              <a:ext cx="624226" cy="117804"/>
            </a:xfrm>
            <a:prstGeom prst="rect">
              <a:avLst/>
            </a:prstGeom>
          </p:spPr>
        </p:pic>
        <p:sp>
          <p:nvSpPr>
            <p:cNvPr id="205" name="Rounded Rectangle 204">
              <a:extLst>
                <a:ext uri="{FF2B5EF4-FFF2-40B4-BE49-F238E27FC236}">
                  <a16:creationId xmlns="" xmlns:a16="http://schemas.microsoft.com/office/drawing/2014/main" id="{1997D509-6A9A-DC4A-9839-C7F085456D43}"/>
                </a:ext>
              </a:extLst>
            </p:cNvPr>
            <p:cNvSpPr/>
            <p:nvPr/>
          </p:nvSpPr>
          <p:spPr>
            <a:xfrm>
              <a:off x="6829880" y="1478070"/>
              <a:ext cx="1954865" cy="1851934"/>
            </a:xfrm>
            <a:prstGeom prst="roundRect">
              <a:avLst>
                <a:gd name="adj" fmla="val 4045"/>
              </a:avLst>
            </a:prstGeom>
            <a:noFill/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6" name="Rectangle 205"/>
          <p:cNvSpPr/>
          <p:nvPr/>
        </p:nvSpPr>
        <p:spPr>
          <a:xfrm>
            <a:off x="313397" y="4045771"/>
            <a:ext cx="14261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Traits: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9470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ria"/>
                <a:cs typeface="Cambria"/>
              </a:rPr>
              <a:t>The challenge: Complex model speed</a:t>
            </a:r>
            <a:endParaRPr lang="en-US" sz="3200" i="1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="" xmlns:a16="http://schemas.microsoft.com/office/drawing/2014/main" id="{9A6072E8-35A6-8F47-9F03-396D6890D278}"/>
              </a:ext>
            </a:extLst>
          </p:cNvPr>
          <p:cNvSpPr/>
          <p:nvPr/>
        </p:nvSpPr>
        <p:spPr>
          <a:xfrm>
            <a:off x="448009" y="1083501"/>
            <a:ext cx="3319398" cy="406469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Main problem with including </a:t>
            </a:r>
            <a:r>
              <a:rPr lang="en-US" b="1" dirty="0" smtClean="0">
                <a:solidFill>
                  <a:schemeClr val="tx1"/>
                </a:solidFill>
              </a:rPr>
              <a:t>complexity: likelihood </a:t>
            </a:r>
            <a:r>
              <a:rPr lang="en-US" b="1" dirty="0">
                <a:solidFill>
                  <a:schemeClr val="tx1"/>
                </a:solidFill>
              </a:rPr>
              <a:t>calculations are too slow!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513375DF-43C2-B343-BF14-353ADDF146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55" y="2154437"/>
            <a:ext cx="2948305" cy="2743200"/>
          </a:xfrm>
          <a:prstGeom prst="rect">
            <a:avLst/>
          </a:prstGeom>
          <a:solidFill>
            <a:schemeClr val="bg1"/>
          </a:solidFill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445151" y="5198086"/>
            <a:ext cx="5531372" cy="1765770"/>
            <a:chOff x="3445151" y="5198086"/>
            <a:chExt cx="5531372" cy="1765770"/>
          </a:xfrm>
        </p:grpSpPr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D17CDFD5-819B-BC4C-A429-1513C95DCFEF}"/>
                </a:ext>
              </a:extLst>
            </p:cNvPr>
            <p:cNvGrpSpPr/>
            <p:nvPr/>
          </p:nvGrpSpPr>
          <p:grpSpPr>
            <a:xfrm>
              <a:off x="3445151" y="5198086"/>
              <a:ext cx="4223649" cy="1765770"/>
              <a:chOff x="3445151" y="5198086"/>
              <a:chExt cx="4223649" cy="1765770"/>
            </a:xfrm>
          </p:grpSpPr>
          <p:sp>
            <p:nvSpPr>
              <p:cNvPr id="33" name="Title 6">
                <a:extLst>
                  <a:ext uri="{FF2B5EF4-FFF2-40B4-BE49-F238E27FC236}">
                    <a16:creationId xmlns="" xmlns:a16="http://schemas.microsoft.com/office/drawing/2014/main" id="{395BBF3D-BF2B-BE4F-B3E7-352C0F690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45151" y="5871619"/>
                <a:ext cx="4223649" cy="10922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mr-IN" sz="2400" dirty="0"/>
                  <a:t>…</a:t>
                </a:r>
                <a:r>
                  <a:rPr lang="en-US" sz="2400" dirty="0"/>
                  <a:t>u</a:t>
                </a:r>
                <a:r>
                  <a:rPr lang="en-AU" sz="2400" dirty="0"/>
                  <a:t>sing </a:t>
                </a:r>
                <a:r>
                  <a:rPr lang="en-US" sz="2400" dirty="0"/>
                  <a:t>exponential</a:t>
                </a:r>
                <a:br>
                  <a:rPr lang="en-US" sz="2400" dirty="0"/>
                </a:br>
                <a:r>
                  <a:rPr lang="en-US" sz="2400" dirty="0"/>
                  <a:t>integrator technology: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="" xmlns:a16="http://schemas.microsoft.com/office/drawing/2014/main" id="{F9210D82-91C4-8F41-97E1-DCBE94C4BA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532" b="-147"/>
              <a:stretch/>
            </p:blipFill>
            <p:spPr>
              <a:xfrm>
                <a:off x="4461933" y="5198086"/>
                <a:ext cx="2400299" cy="835200"/>
              </a:xfrm>
              <a:prstGeom prst="rect">
                <a:avLst/>
              </a:prstGeom>
            </p:spPr>
          </p:pic>
        </p:grpSp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0EC68A55-7BDE-7148-8A7A-BD0537DB3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26556" y="5615686"/>
              <a:ext cx="1849967" cy="124231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564454" y="5028021"/>
            <a:ext cx="2880697" cy="1774413"/>
            <a:chOff x="564454" y="5028021"/>
            <a:chExt cx="2880697" cy="1774413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97181590-49AD-9047-B650-2C43E9FB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73677" y="5722195"/>
              <a:ext cx="1589817" cy="5662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10F77189-D259-D944-94F2-C09F9AE6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73677" y="6288431"/>
              <a:ext cx="1559736" cy="514003"/>
            </a:xfrm>
            <a:prstGeom prst="rect">
              <a:avLst/>
            </a:prstGeom>
          </p:spPr>
        </p:pic>
        <p:sp>
          <p:nvSpPr>
            <p:cNvPr id="38" name="Title 6">
              <a:extLst>
                <a:ext uri="{FF2B5EF4-FFF2-40B4-BE49-F238E27FC236}">
                  <a16:creationId xmlns="" xmlns:a16="http://schemas.microsoft.com/office/drawing/2014/main" id="{AB4D7B9D-FD90-E448-A911-C53E4851F205}"/>
                </a:ext>
              </a:extLst>
            </p:cNvPr>
            <p:cNvSpPr txBox="1">
              <a:spLocks/>
            </p:cNvSpPr>
            <p:nvPr/>
          </p:nvSpPr>
          <p:spPr>
            <a:xfrm>
              <a:off x="564454" y="5028021"/>
              <a:ext cx="2880697" cy="912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200" dirty="0"/>
                <a:t>We have to integrate 2</a:t>
              </a:r>
              <a:r>
                <a:rPr lang="en-US" sz="1200" i="1" dirty="0"/>
                <a:t>N</a:t>
              </a:r>
              <a:r>
                <a:rPr lang="en-US" sz="1200" dirty="0"/>
                <a:t> differential equations for </a:t>
              </a:r>
              <a:r>
                <a:rPr lang="en-US" sz="1200" i="1" dirty="0"/>
                <a:t>N</a:t>
              </a:r>
              <a:r>
                <a:rPr lang="en-US" sz="1200" dirty="0"/>
                <a:t> biogeographic states: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="" xmlns:a16="http://schemas.microsoft.com/office/drawing/2014/main" id="{A7958265-3EE4-3344-B32E-98F5F3636672}"/>
              </a:ext>
            </a:extLst>
          </p:cNvPr>
          <p:cNvSpPr/>
          <p:nvPr/>
        </p:nvSpPr>
        <p:spPr>
          <a:xfrm>
            <a:off x="4913135" y="1668900"/>
            <a:ext cx="3585717" cy="3378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Preliminary data</a:t>
            </a:r>
            <a:r>
              <a:rPr lang="en-US" sz="1400" b="1" dirty="0">
                <a:solidFill>
                  <a:schemeClr val="tx1"/>
                </a:solidFill>
              </a:rPr>
              <a:t>: </a:t>
            </a:r>
            <a:r>
              <a:rPr lang="en-US" sz="1400" b="1" i="1" dirty="0">
                <a:solidFill>
                  <a:schemeClr val="tx1"/>
                </a:solidFill>
              </a:rPr>
              <a:t>Julia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</a:rPr>
              <a:t>speed ups</a:t>
            </a: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054" y="2154437"/>
            <a:ext cx="4737072" cy="2226356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</p:spTree>
    <p:extLst>
      <p:ext uri="{BB962C8B-B14F-4D97-AF65-F5344CB8AC3E}">
        <p14:creationId xmlns:p14="http://schemas.microsoft.com/office/powerpoint/2010/main" val="2661083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4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latin typeface="Cambria"/>
                <a:cs typeface="Cambria"/>
              </a:rPr>
              <a:t>BioGeoJulia</a:t>
            </a:r>
            <a:r>
              <a:rPr lang="en-US" sz="3000" dirty="0">
                <a:latin typeface="Cambria"/>
                <a:cs typeface="Cambria"/>
              </a:rPr>
              <a:t>: complexifying biogeography</a:t>
            </a:r>
            <a:endParaRPr lang="en-US" sz="30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212176" y="927836"/>
            <a:ext cx="4741324" cy="6737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Comparison of model features</a:t>
            </a:r>
            <a:endParaRPr lang="en-US" sz="280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5" y="1705360"/>
            <a:ext cx="5001497" cy="42742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218301" y="1705359"/>
            <a:ext cx="491642" cy="4274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9943" y="1705359"/>
            <a:ext cx="557390" cy="4274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7946241" y="2163495"/>
            <a:ext cx="1293543" cy="5847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This Proposal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i="1" dirty="0"/>
              <a:t>BioGeoJulia</a:t>
            </a:r>
            <a:r>
              <a:rPr lang="en-US" sz="16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67333" y="1705359"/>
            <a:ext cx="839611" cy="42742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="" xmlns:a16="http://schemas.microsoft.com/office/drawing/2014/main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69626" y="1356176"/>
            <a:ext cx="3599113" cy="115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Integrate </a:t>
            </a:r>
            <a:r>
              <a:rPr lang="en-US" sz="2400" i="1" dirty="0"/>
              <a:t>BioGeoJulia </a:t>
            </a:r>
            <a:r>
              <a:rPr lang="en-US" sz="2400" dirty="0"/>
              <a:t>with </a:t>
            </a:r>
            <a:r>
              <a:rPr lang="en-US" sz="2400" i="1" dirty="0"/>
              <a:t>GPlates</a:t>
            </a:r>
            <a:r>
              <a:rPr lang="en-US" sz="2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2DF67363-8ABC-7640-811D-FC6007983A11}"/>
              </a:ext>
            </a:extLst>
          </p:cNvPr>
          <p:cNvGrpSpPr/>
          <p:nvPr/>
        </p:nvGrpSpPr>
        <p:grpSpPr>
          <a:xfrm>
            <a:off x="-110343" y="2624418"/>
            <a:ext cx="4092349" cy="2403038"/>
            <a:chOff x="4907718" y="2691713"/>
            <a:chExt cx="4092349" cy="240303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="" xmlns:a16="http://schemas.microsoft.com/office/drawing/2014/main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="" xmlns:a16="http://schemas.microsoft.com/office/drawing/2014/main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7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720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GPlates</a:t>
              </a:r>
              <a:r>
                <a:rPr lang="en-US" sz="14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F0AA8CCE-D385-284C-8035-33360B37F24F}"/>
              </a:ext>
            </a:extLst>
          </p:cNvPr>
          <p:cNvGrpSpPr/>
          <p:nvPr/>
        </p:nvGrpSpPr>
        <p:grpSpPr>
          <a:xfrm>
            <a:off x="184331" y="5027456"/>
            <a:ext cx="3975475" cy="1763249"/>
            <a:chOff x="5202392" y="5094751"/>
            <a:chExt cx="3975475" cy="1763249"/>
          </a:xfrm>
        </p:grpSpPr>
        <p:sp>
          <p:nvSpPr>
            <p:cNvPr id="38" name="Rounded Rectangle 37">
              <a:extLst>
                <a:ext uri="{FF2B5EF4-FFF2-40B4-BE49-F238E27FC236}">
                  <a16:creationId xmlns="" xmlns:a16="http://schemas.microsoft.com/office/drawing/2014/main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="" xmlns:a16="http://schemas.microsoft.com/office/drawing/2014/main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="" xmlns:a16="http://schemas.microsoft.com/office/drawing/2014/main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Sabin Zahirovic, </a:t>
              </a:r>
              <a:r>
                <a:rPr lang="en-US" sz="1000" i="1" dirty="0"/>
                <a:t>GPlates </a:t>
              </a:r>
              <a:r>
                <a:rPr lang="en-US" sz="10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618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/>
          <p:cNvSpPr/>
          <p:nvPr/>
        </p:nvSpPr>
        <p:spPr>
          <a:xfrm>
            <a:off x="3549329" y="3430470"/>
            <a:ext cx="3193821" cy="337237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smtClean="0">
                <a:solidFill>
                  <a:schemeClr val="tx1"/>
                </a:solidFill>
              </a:rPr>
              <a:t>Expertise: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Lead author of </a:t>
            </a:r>
            <a:r>
              <a:rPr lang="en-US" i="1" dirty="0" err="1" smtClean="0">
                <a:solidFill>
                  <a:schemeClr val="tx1"/>
                </a:solidFill>
              </a:rPr>
              <a:t>Gplates</a:t>
            </a:r>
            <a:endParaRPr lang="en-US" i="1" dirty="0" smtClean="0">
              <a:solidFill>
                <a:schemeClr val="tx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Plate tectonics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Palaeogeography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"/>
            <a:ext cx="9144000" cy="578030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The Team</a:t>
            </a:r>
            <a:endParaRPr lang="en-US" sz="3600" i="1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="" xmlns:a16="http://schemas.microsoft.com/office/drawing/2014/main" id="{29102FDF-016D-3A4A-9D53-BB6F04C93609}"/>
              </a:ext>
            </a:extLst>
          </p:cNvPr>
          <p:cNvSpPr/>
          <p:nvPr/>
        </p:nvSpPr>
        <p:spPr>
          <a:xfrm>
            <a:off x="3466496" y="992739"/>
            <a:ext cx="3427162" cy="161785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Expertise: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acific biogeography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Plant dispersal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Palaeoclimate of NZ and region</a:t>
            </a:r>
          </a:p>
          <a:p>
            <a:pPr marL="105750" indent="-10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Indigenous names in taxonomy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1" y="328648"/>
            <a:ext cx="2984667" cy="3101822"/>
          </a:xfrm>
          <a:prstGeom prst="rect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</p:pic>
      <p:grpSp>
        <p:nvGrpSpPr>
          <p:cNvPr id="14" name="Group 13"/>
          <p:cNvGrpSpPr/>
          <p:nvPr/>
        </p:nvGrpSpPr>
        <p:grpSpPr>
          <a:xfrm>
            <a:off x="312301" y="3724764"/>
            <a:ext cx="2984667" cy="2837096"/>
            <a:chOff x="5977934" y="700150"/>
            <a:chExt cx="2910427" cy="27843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b="6699"/>
            <a:stretch/>
          </p:blipFill>
          <p:spPr>
            <a:xfrm>
              <a:off x="5977934" y="700150"/>
              <a:ext cx="2910427" cy="2779200"/>
            </a:xfrm>
            <a:prstGeom prst="rect">
              <a:avLst/>
            </a:prstGeom>
            <a:ln w="25400"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83022" y="1979124"/>
              <a:ext cx="1505339" cy="150533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t="19167" b="19130"/>
            <a:stretch/>
          </p:blipFill>
          <p:spPr>
            <a:xfrm>
              <a:off x="7017252" y="716432"/>
              <a:ext cx="1809262" cy="620232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611FECB1-A65A-D448-9163-22AD7AC9B9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161" b="-12161"/>
          <a:stretch/>
        </p:blipFill>
        <p:spPr>
          <a:xfrm>
            <a:off x="3874957" y="4784973"/>
            <a:ext cx="2554892" cy="21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4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Conclusion: Benefits</a:t>
            </a:r>
          </a:p>
        </p:txBody>
      </p:sp>
      <p:sp>
        <p:nvSpPr>
          <p:cNvPr id="29" name="Title 6">
            <a:extLst>
              <a:ext uri="{FF2B5EF4-FFF2-40B4-BE49-F238E27FC236}">
                <a16:creationId xmlns="" xmlns:a16="http://schemas.microsoft.com/office/drawing/2014/main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246377" y="970334"/>
            <a:ext cx="8521842" cy="5787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400" b="1" dirty="0" smtClean="0"/>
              <a:t>Global leadership in phylogenetic biogeography, with a (new</a:t>
            </a:r>
            <a:r>
              <a:rPr lang="en-US" sz="2400" b="1" dirty="0"/>
              <a:t>) </a:t>
            </a:r>
            <a:r>
              <a:rPr lang="en-US" sz="2400" b="1" dirty="0" smtClean="0"/>
              <a:t>“New </a:t>
            </a:r>
            <a:r>
              <a:rPr lang="en-US" sz="2400" b="1" dirty="0"/>
              <a:t>Zealand School of </a:t>
            </a:r>
            <a:r>
              <a:rPr lang="en-US" sz="2400" b="1" dirty="0" smtClean="0"/>
              <a:t>Biogeography”</a:t>
            </a:r>
            <a:br>
              <a:rPr lang="en-US" sz="2400" b="1" dirty="0" smtClean="0"/>
            </a:b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  <a:p>
            <a:pPr marL="457200" indent="-457200" algn="l">
              <a:buAutoNum type="arabicPeriod"/>
            </a:pPr>
            <a:r>
              <a:rPr lang="en-US" sz="2400" b="1" dirty="0"/>
              <a:t>Better understanding the origins of NZ’s flora and fauna – and their </a:t>
            </a:r>
            <a:r>
              <a:rPr lang="en-US" sz="2400" b="1" dirty="0" smtClean="0"/>
              <a:t>fate, </a:t>
            </a:r>
            <a:r>
              <a:rPr lang="en-US" sz="2400" b="1" dirty="0"/>
              <a:t>under anthropogenic disturbance</a:t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/>
            </a:r>
            <a:br>
              <a:rPr lang="en-US" sz="2400" b="1" dirty="0"/>
            </a:br>
            <a:endParaRPr lang="en-US" sz="2400" b="1" dirty="0"/>
          </a:p>
          <a:p>
            <a:pPr marL="457200" indent="-457200" algn="l">
              <a:buAutoNum type="arabicPeriod"/>
            </a:pPr>
            <a:endParaRPr lang="en-US" sz="2400" b="1" dirty="0"/>
          </a:p>
          <a:p>
            <a:pPr marL="457200" indent="-457200" algn="l">
              <a:buAutoNum type="arabicPeriod"/>
            </a:pPr>
            <a:endParaRPr lang="en-US" sz="2400" b="1" dirty="0"/>
          </a:p>
          <a:p>
            <a:pPr marL="457200" indent="-457200" algn="l">
              <a:buAutoNum type="arabicPeriod"/>
            </a:pPr>
            <a:r>
              <a:rPr lang="en-US" sz="2400" b="1" dirty="0"/>
              <a:t>Further New Zealand’s leadership in open-</a:t>
            </a:r>
            <a:r>
              <a:rPr lang="en-US" sz="2400" b="1" dirty="0" smtClean="0"/>
              <a:t>source,</a:t>
            </a:r>
            <a:br>
              <a:rPr lang="en-US" sz="2400" b="1" dirty="0" smtClean="0"/>
            </a:br>
            <a:r>
              <a:rPr lang="en-US" sz="2400" b="1" dirty="0" smtClean="0"/>
              <a:t>entry-level computing with </a:t>
            </a:r>
            <a:r>
              <a:rPr lang="en-US" sz="2400" b="1" i="1" dirty="0" smtClean="0"/>
              <a:t>Julia</a:t>
            </a:r>
            <a:r>
              <a:rPr lang="en-US" sz="2400" b="1" dirty="0" smtClean="0"/>
              <a:t> (building on </a:t>
            </a:r>
            <a:r>
              <a:rPr lang="en-US" sz="2400" b="1" i="1" dirty="0" smtClean="0"/>
              <a:t>R</a:t>
            </a:r>
            <a:r>
              <a:rPr lang="en-US" sz="2400" b="1" dirty="0"/>
              <a:t>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6" y="5615686"/>
            <a:ext cx="1849967" cy="1242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3EF8840E-F3A2-0E46-BED4-0426ABF12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307"/>
          <a:stretch/>
        </p:blipFill>
        <p:spPr>
          <a:xfrm>
            <a:off x="525609" y="3323538"/>
            <a:ext cx="2752179" cy="2233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3DA6CDF3-DA57-8845-962F-9F6B92E10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316" y="3322226"/>
            <a:ext cx="1652329" cy="2234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12077E54-358F-BD4D-A0CD-69D3EF0EA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06" y="3347860"/>
            <a:ext cx="1704158" cy="220876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1325506" y="1766824"/>
            <a:ext cx="7444417" cy="748022"/>
            <a:chOff x="1325506" y="1766824"/>
            <a:chExt cx="7444417" cy="74802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34F84A20-1B4D-3346-B018-09D84F886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84920" y="1766824"/>
              <a:ext cx="5185003" cy="7480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7FF67AE8-8E94-0743-805C-F440D560E215}"/>
                </a:ext>
              </a:extLst>
            </p:cNvPr>
            <p:cNvSpPr/>
            <p:nvPr/>
          </p:nvSpPr>
          <p:spPr>
            <a:xfrm>
              <a:off x="1325506" y="1955194"/>
              <a:ext cx="230704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Ebach (2018) on NZ in 1980s: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03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50371</TotalTime>
  <Words>469</Words>
  <Application>Microsoft Macintosh PowerPoint</Application>
  <PresentationFormat>On-screen Show (4:3)</PresentationFormat>
  <Paragraphs>83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Macroevolutionary dispersal:</vt:lpstr>
      <vt:lpstr>Long-Distance Dispersal: a core puzzle</vt:lpstr>
      <vt:lpstr>PowerPoint Presentation</vt:lpstr>
      <vt:lpstr>Comparison of model features</vt:lpstr>
      <vt:lpstr>PowerPoint Presentation</vt:lpstr>
      <vt:lpstr>PowerPoint Presentation</vt:lpstr>
    </vt:vector>
  </TitlesOfParts>
  <Company>ANU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Revolutionising phylogenetic biogeography</dc:title>
  <dc:creator>Nick Matzke</dc:creator>
  <cp:lastModifiedBy>Nick Matzke</cp:lastModifiedBy>
  <cp:revision>240</cp:revision>
  <dcterms:created xsi:type="dcterms:W3CDTF">2018-09-04T23:49:11Z</dcterms:created>
  <dcterms:modified xsi:type="dcterms:W3CDTF">2021-10-11T01:22:04Z</dcterms:modified>
</cp:coreProperties>
</file>